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856" r:id="rId4"/>
    <p:sldId id="285" r:id="rId5"/>
    <p:sldId id="847" r:id="rId6"/>
    <p:sldId id="821" r:id="rId7"/>
    <p:sldId id="302" r:id="rId8"/>
    <p:sldId id="852" r:id="rId9"/>
    <p:sldId id="857" r:id="rId10"/>
    <p:sldId id="858" r:id="rId11"/>
    <p:sldId id="859" r:id="rId12"/>
    <p:sldId id="822" r:id="rId13"/>
    <p:sldId id="272" r:id="rId14"/>
    <p:sldId id="861" r:id="rId15"/>
    <p:sldId id="860" r:id="rId16"/>
    <p:sldId id="824" r:id="rId17"/>
    <p:sldId id="862" r:id="rId18"/>
    <p:sldId id="863" r:id="rId19"/>
    <p:sldId id="844" r:id="rId20"/>
    <p:sldId id="306" r:id="rId21"/>
    <p:sldId id="825" r:id="rId22"/>
    <p:sldId id="864" r:id="rId23"/>
    <p:sldId id="865" r:id="rId24"/>
    <p:sldId id="317" r:id="rId25"/>
    <p:sldId id="826" r:id="rId26"/>
    <p:sldId id="866" r:id="rId27"/>
    <p:sldId id="867" r:id="rId28"/>
    <p:sldId id="318" r:id="rId29"/>
    <p:sldId id="828" r:id="rId30"/>
    <p:sldId id="868" r:id="rId31"/>
    <p:sldId id="335" r:id="rId32"/>
    <p:sldId id="830" r:id="rId33"/>
    <p:sldId id="869" r:id="rId34"/>
    <p:sldId id="870" r:id="rId35"/>
    <p:sldId id="334" r:id="rId36"/>
    <p:sldId id="871" r:id="rId37"/>
    <p:sldId id="872" r:id="rId38"/>
    <p:sldId id="874" r:id="rId39"/>
    <p:sldId id="840" r:id="rId40"/>
    <p:sldId id="315" r:id="rId41"/>
    <p:sldId id="31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4"/>
    <p:restoredTop sz="94470"/>
  </p:normalViewPr>
  <p:slideViewPr>
    <p:cSldViewPr snapToGrid="0">
      <p:cViewPr varScale="1">
        <p:scale>
          <a:sx n="85" d="100"/>
          <a:sy n="85" d="100"/>
        </p:scale>
        <p:origin x="176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14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ED653-7B04-10D2-E4A6-2263D70DA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E207-889F-8632-6D2A-8AD54604EE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1B244-5E4C-0348-8382-0755ACCC0FC2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84D65-5CF2-3D60-0095-FB9E5CA9A2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E45-69D5-47F0-CB58-9C8C85523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907-8E21-2E40-BD50-476C4EAD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98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F858-0C5D-344D-90AD-DBEE19136069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0377-9AB7-BE4E-B5A4-7BC5E2C22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0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4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9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3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54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46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5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0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6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1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1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2" indent="-226472" algn="l" defTabSz="912239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62" indent="-228589" algn="l" defTabSz="912239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32" indent="-226472" algn="l" defTabSz="912239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51" indent="-226472" algn="l" defTabSz="912239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89" lvl="0" indent="-228589" algn="l" defTabSz="912239" rtl="0" eaLnBrk="1" fontAlgn="base" hangingPunct="1">
              <a:lnSpc>
                <a:spcPct val="95000"/>
              </a:lnSpc>
              <a:spcBef>
                <a:spcPts val="1479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199" y="6507859"/>
            <a:ext cx="479556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2" y="6595875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6" rIns="82116" bIns="41056" anchor="b">
            <a:spAutoFit/>
          </a:bodyPr>
          <a:lstStyle/>
          <a:p>
            <a:pPr marL="0" marR="0" lvl="0" indent="0" algn="r" defTabSz="8142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5715129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3" y="6616601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285"/>
            <a:r>
              <a:rPr lang="en-US"/>
              <a:t>DEVWKS-2037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715225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1" y="0"/>
            <a:ext cx="12192004" cy="147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466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75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B31-949E-1755-B8D1-151320FD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88"/>
            <a:ext cx="12192000" cy="6857999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</a:schemeClr>
              </a:gs>
              <a:gs pos="100000">
                <a:schemeClr val="bg1">
                  <a:lumMod val="0"/>
                </a:schemeClr>
              </a:gs>
            </a:gsLst>
            <a:lin ang="4740000" scaled="1"/>
          </a:gra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B6B304-1FAF-5155-043D-06CD45EF35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15" y="6294760"/>
            <a:ext cx="2379785" cy="585427"/>
          </a:xfrm>
          <a:prstGeom prst="rect">
            <a:avLst/>
          </a:prstGeom>
          <a:noFill/>
        </p:spPr>
      </p:pic>
      <p:pic>
        <p:nvPicPr>
          <p:cNvPr id="8" name="Picture 7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0518475B-8E29-CA4F-C124-5B56750133D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8232" y="6302046"/>
            <a:ext cx="1684445" cy="48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391DF-E118-660B-7CF3-E38CF9581D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BSrrc4Q31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-network/cisco_nxos" TargetMode="External"/><Relationship Id="rId3" Type="http://schemas.openxmlformats.org/officeDocument/2006/relationships/hyperlink" Target="https://www.cisco.com/site/us/en/products/networking/cloud-networking/nx-os/resources.html" TargetMode="External"/><Relationship Id="rId7" Type="http://schemas.openxmlformats.org/officeDocument/2006/relationships/hyperlink" Target="https://github.com/CiscoDevNet/netprog_basics/blob/master/network_device_apis/nxapi/README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CiscoDevNet/NX-SDK" TargetMode="External"/><Relationship Id="rId5" Type="http://schemas.openxmlformats.org/officeDocument/2006/relationships/hyperlink" Target="https://github.com/CiscoDevNet/nxos-code" TargetMode="External"/><Relationship Id="rId10" Type="http://schemas.openxmlformats.org/officeDocument/2006/relationships/hyperlink" Target="https://github.com/hpreston/nxos-netbox-sync" TargetMode="External"/><Relationship Id="rId4" Type="http://schemas.openxmlformats.org/officeDocument/2006/relationships/hyperlink" Target="https://github.com/DevNetSandbox/sbx_nxos_ao" TargetMode="External"/><Relationship Id="rId9" Type="http://schemas.openxmlformats.org/officeDocument/2006/relationships/hyperlink" Target="https://github.com/CiscoDevNet/terraform-provider-nx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4392-9B9D-277E-E062-FA0A4FA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19" y="-1468900"/>
            <a:ext cx="10231362" cy="2421464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Cisco NX-OS device level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D65DE-7808-8B5A-3BFD-BD058D33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5905436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Presenting: Alexander Stevenson</a:t>
            </a:r>
          </a:p>
          <a:p>
            <a:pPr algn="ctr"/>
            <a:r>
              <a:rPr lang="en-US" cap="none" dirty="0"/>
              <a:t>Lab: Adrian Iliesiu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48C3-E6A7-7002-EC9C-545F69DFFC1E}"/>
              </a:ext>
            </a:extLst>
          </p:cNvPr>
          <p:cNvSpPr txBox="1"/>
          <p:nvPr/>
        </p:nvSpPr>
        <p:spPr>
          <a:xfrm>
            <a:off x="688428" y="1022499"/>
            <a:ext cx="108151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isco Sans" panose="020B0503020201020303" pitchFamily="34" charset="0"/>
              </a:rPr>
              <a:t>WASTC 2024 virtual Faculty Development Weeks (vFDW)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2B – Set a New Course with DevNet Automation Technologies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Week 2, June 24 – 28</a:t>
            </a:r>
          </a:p>
          <a:p>
            <a:pPr algn="ctr"/>
            <a:endParaRPr lang="en-US" sz="2800" dirty="0">
              <a:latin typeface="Cisco Sans" panose="020B0503020201020303" pitchFamily="34" charset="0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BF52955-FF83-7282-1B24-9DDB5FA9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75" y="1795652"/>
            <a:ext cx="4039849" cy="40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2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B546B9A-DFD2-D382-C639-5976D6A7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16" y="347925"/>
            <a:ext cx="11204728" cy="608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NXAPI-CLI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Nexus API Command-Line Interface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DF69BC0-5A2E-2EA7-D021-67F35754CA52}"/>
              </a:ext>
            </a:extLst>
          </p:cNvPr>
          <p:cNvSpPr txBox="1">
            <a:spLocks/>
          </p:cNvSpPr>
          <p:nvPr/>
        </p:nvSpPr>
        <p:spPr bwMode="white">
          <a:xfrm>
            <a:off x="270455" y="2607720"/>
            <a:ext cx="11629623" cy="364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NXAPI-CLI is an interface that allows you to send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 commands </a:t>
            </a:r>
            <a:r>
              <a:rPr lang="en-US" sz="2800" dirty="0">
                <a:solidFill>
                  <a:schemeClr val="tx1"/>
                </a:solidFill>
              </a:rPr>
              <a:t>to a Cisco Nexus switch over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HTTP/HTTPS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Essentially, it lets you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programmatically</a:t>
            </a:r>
            <a:r>
              <a:rPr lang="en-US" sz="2800" dirty="0">
                <a:solidFill>
                  <a:schemeClr val="tx1"/>
                </a:solidFill>
              </a:rPr>
              <a:t> execute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 commands </a:t>
            </a:r>
            <a:r>
              <a:rPr lang="en-US" sz="2800" dirty="0">
                <a:solidFill>
                  <a:schemeClr val="tx1"/>
                </a:solidFill>
              </a:rPr>
              <a:t>using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web-based APIs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This is useful for automation scripts and tools that can remotely push CLI commands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without needing an interactive session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NXAPI-CLI responses are typically returned in structured formats such as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JSON or XML</a:t>
            </a:r>
            <a:r>
              <a:rPr lang="en-US" sz="2800" dirty="0">
                <a:solidFill>
                  <a:schemeClr val="tx1"/>
                </a:solidFill>
              </a:rPr>
              <a:t>, making it easier to parse and handle programmatically.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03A78F2-C341-A45F-D28C-30624A4AD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842" y="956149"/>
            <a:ext cx="1033814" cy="10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B546B9A-DFD2-D382-C639-5976D6A7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14" y="40013"/>
            <a:ext cx="11204728" cy="608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NXAPI-REST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Nexus API Representational State Transfer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DF69BC0-5A2E-2EA7-D021-67F35754CA52}"/>
              </a:ext>
            </a:extLst>
          </p:cNvPr>
          <p:cNvSpPr txBox="1">
            <a:spLocks/>
          </p:cNvSpPr>
          <p:nvPr/>
        </p:nvSpPr>
        <p:spPr bwMode="white">
          <a:xfrm>
            <a:off x="260965" y="2417220"/>
            <a:ext cx="11629623" cy="364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NXAPI-REST is a RESTful API that provides a more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modern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standardized</a:t>
            </a:r>
            <a:r>
              <a:rPr lang="en-US" sz="2800" dirty="0">
                <a:solidFill>
                  <a:schemeClr val="tx1"/>
                </a:solidFill>
              </a:rPr>
              <a:t> way to interact with Cisco Nexus switches.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Unlike NXAPI-CLI, which wraps CLI commands, NXAPI-REST uses HTTP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2800" dirty="0">
                <a:solidFill>
                  <a:schemeClr val="tx1"/>
                </a:solidFill>
              </a:rPr>
              <a:t> (GET, POST, PUT, DELETE) to interact with network resources as objects via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URI paths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This interface allows for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CRUD</a:t>
            </a:r>
            <a:r>
              <a:rPr lang="en-US" sz="2800" dirty="0">
                <a:solidFill>
                  <a:schemeClr val="tx1"/>
                </a:solidFill>
              </a:rPr>
              <a:t> (Create, Read, Update, Delete) operations on switch resources, which are represented in a structured format like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JSON or XML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NXAPI-REST is typically more suitable for integration with modern applications and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orchestration</a:t>
            </a:r>
            <a:r>
              <a:rPr lang="en-US" sz="2800" dirty="0">
                <a:solidFill>
                  <a:schemeClr val="tx1"/>
                </a:solidFill>
              </a:rPr>
              <a:t> tools that are designed to work with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RESTful APIs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Graphic 4" descr="Transfer outline">
            <a:extLst>
              <a:ext uri="{FF2B5EF4-FFF2-40B4-BE49-F238E27FC236}">
                <a16:creationId xmlns:a16="http://schemas.microsoft.com/office/drawing/2014/main" id="{E228CF7C-77C5-85A5-5EB7-6F45B6C1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0964" y="591254"/>
            <a:ext cx="969623" cy="9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7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6D923FC6-E32F-0D60-B65B-5A8E8F6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87" y="157988"/>
            <a:ext cx="9144000" cy="1078384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/>
              <a:t>Summary of Interfaces and Protocols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158E66A-6A2B-19DD-CA76-EA1AEDEBDB6E}"/>
              </a:ext>
            </a:extLst>
          </p:cNvPr>
          <p:cNvSpPr txBox="1">
            <a:spLocks/>
          </p:cNvSpPr>
          <p:nvPr/>
        </p:nvSpPr>
        <p:spPr bwMode="white">
          <a:xfrm>
            <a:off x="605307" y="1873283"/>
            <a:ext cx="10702344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NX-CLI</a:t>
            </a:r>
            <a:r>
              <a:rPr lang="en-US" sz="2400" dirty="0">
                <a:solidFill>
                  <a:schemeClr val="tx1"/>
                </a:solidFill>
              </a:rPr>
              <a:t> is the 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manual interface </a:t>
            </a:r>
            <a:r>
              <a:rPr lang="en-US" sz="2400" dirty="0">
                <a:solidFill>
                  <a:schemeClr val="tx1"/>
                </a:solidFill>
              </a:rPr>
              <a:t>used for direct interaction with the switch over </a:t>
            </a:r>
            <a:r>
              <a:rPr lang="en-US" sz="2400" u="sng" dirty="0">
                <a:solidFill>
                  <a:schemeClr val="tx1"/>
                </a:solidFill>
              </a:rPr>
              <a:t>SSH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sz="2400" u="sng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NXAPI-CLI</a:t>
            </a:r>
            <a:r>
              <a:rPr lang="en-US" sz="2400" dirty="0">
                <a:solidFill>
                  <a:schemeClr val="tx1"/>
                </a:solidFill>
              </a:rPr>
              <a:t> allows you to </a:t>
            </a: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automate CLI commands </a:t>
            </a:r>
            <a:r>
              <a:rPr lang="en-US" sz="2400" dirty="0">
                <a:solidFill>
                  <a:schemeClr val="tx1"/>
                </a:solidFill>
              </a:rPr>
              <a:t>over </a:t>
            </a:r>
            <a:r>
              <a:rPr lang="en-US" sz="2400" u="sng" dirty="0">
                <a:solidFill>
                  <a:schemeClr val="tx1"/>
                </a:solidFill>
              </a:rPr>
              <a:t>HTTP(s)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sz="2400" u="sng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NXAPI-REST</a:t>
            </a:r>
            <a:r>
              <a:rPr lang="en-US" sz="2400" dirty="0">
                <a:solidFill>
                  <a:schemeClr val="tx1"/>
                </a:solidFill>
              </a:rPr>
              <a:t> provides a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RESTful API </a:t>
            </a:r>
            <a:r>
              <a:rPr lang="en-US" sz="2400" dirty="0">
                <a:solidFill>
                  <a:schemeClr val="tx1"/>
                </a:solidFill>
              </a:rPr>
              <a:t>for a higher level of structured and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programmable interaction </a:t>
            </a:r>
            <a:r>
              <a:rPr lang="en-US" sz="2400" dirty="0">
                <a:solidFill>
                  <a:schemeClr val="tx1"/>
                </a:solidFill>
              </a:rPr>
              <a:t>with network resources on Nexus switches over </a:t>
            </a:r>
            <a:r>
              <a:rPr lang="en-US" sz="2400" u="sng" dirty="0">
                <a:solidFill>
                  <a:schemeClr val="tx1"/>
                </a:solidFill>
              </a:rPr>
              <a:t>HTTP(s)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Each of these interfaces serves different use cases depending on the level of automation and integration required.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A great video on this subject is: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NX-OS APIs (NX-API): Lots of options to chose from. Learn Nexus APIs with Hank Preston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261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2395" y="3223947"/>
            <a:ext cx="11698970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NX-OS Tools </a:t>
            </a: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to Enable Automation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7BF91A59-9CA6-82EE-72E7-D92D80822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43" y="1062"/>
            <a:ext cx="5703757" cy="57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3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F6F451-8FB9-E85E-7A9B-98C16A8F3993}"/>
              </a:ext>
            </a:extLst>
          </p:cNvPr>
          <p:cNvSpPr txBox="1">
            <a:spLocks/>
          </p:cNvSpPr>
          <p:nvPr/>
        </p:nvSpPr>
        <p:spPr bwMode="white">
          <a:xfrm>
            <a:off x="2006183" y="1166327"/>
            <a:ext cx="3207835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B79B4-708B-881A-FAE2-BA15D90777F6}"/>
              </a:ext>
            </a:extLst>
          </p:cNvPr>
          <p:cNvSpPr txBox="1"/>
          <p:nvPr/>
        </p:nvSpPr>
        <p:spPr>
          <a:xfrm>
            <a:off x="2653306" y="2219657"/>
            <a:ext cx="2857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NX-OS Bash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30C5C-7500-C621-10BB-6F4592E0623B}"/>
              </a:ext>
            </a:extLst>
          </p:cNvPr>
          <p:cNvSpPr txBox="1"/>
          <p:nvPr/>
        </p:nvSpPr>
        <p:spPr>
          <a:xfrm>
            <a:off x="3569565" y="569026"/>
            <a:ext cx="4583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NX-OS Tools </a:t>
            </a:r>
          </a:p>
        </p:txBody>
      </p:sp>
      <p:pic>
        <p:nvPicPr>
          <p:cNvPr id="6" name="Graphic 5" descr="Bucket and shovel with solid fill">
            <a:extLst>
              <a:ext uri="{FF2B5EF4-FFF2-40B4-BE49-F238E27FC236}">
                <a16:creationId xmlns:a16="http://schemas.microsoft.com/office/drawing/2014/main" id="{2E0A2EA2-7CC7-ACAE-4729-D9F6F762F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523" y="4432777"/>
            <a:ext cx="914400" cy="914400"/>
          </a:xfrm>
          <a:prstGeom prst="rect">
            <a:avLst/>
          </a:prstGeom>
        </p:spPr>
      </p:pic>
      <p:pic>
        <p:nvPicPr>
          <p:cNvPr id="7" name="Graphic 6" descr="Cmd Terminal outline">
            <a:extLst>
              <a:ext uri="{FF2B5EF4-FFF2-40B4-BE49-F238E27FC236}">
                <a16:creationId xmlns:a16="http://schemas.microsoft.com/office/drawing/2014/main" id="{78BE16EC-99B7-C95F-3809-60AB173A3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7523" y="2024067"/>
            <a:ext cx="914400" cy="914400"/>
          </a:xfrm>
          <a:prstGeom prst="rect">
            <a:avLst/>
          </a:prstGeom>
        </p:spPr>
      </p:pic>
      <p:pic>
        <p:nvPicPr>
          <p:cNvPr id="8" name="Graphic 7" descr="Ui Ux outline">
            <a:extLst>
              <a:ext uri="{FF2B5EF4-FFF2-40B4-BE49-F238E27FC236}">
                <a16:creationId xmlns:a16="http://schemas.microsoft.com/office/drawing/2014/main" id="{E9B4C544-8588-C03B-D180-C45C1EA6A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7523" y="332278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D1BEA4-F02F-32A0-8CD1-4C910BA1D252}"/>
              </a:ext>
            </a:extLst>
          </p:cNvPr>
          <p:cNvSpPr txBox="1"/>
          <p:nvPr/>
        </p:nvSpPr>
        <p:spPr>
          <a:xfrm>
            <a:off x="2653306" y="4628367"/>
            <a:ext cx="320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NX-API Sandbox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C4991-872F-E1DF-AFC5-A915347D6980}"/>
              </a:ext>
            </a:extLst>
          </p:cNvPr>
          <p:cNvSpPr txBox="1"/>
          <p:nvPr/>
        </p:nvSpPr>
        <p:spPr>
          <a:xfrm>
            <a:off x="2653306" y="3424012"/>
            <a:ext cx="2857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</a:rPr>
              <a:t>Guestshell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NX-OS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52" y="1351722"/>
            <a:ext cx="11498893" cy="493127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A Bash shell provided by the NX-OS for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advanced on-device scripting and troubleshooting</a:t>
            </a:r>
            <a:r>
              <a:rPr lang="en-US" sz="2800" dirty="0">
                <a:latin typeface="Cisco Sans" panose="020B0503020201020303" pitchFamily="34" charset="0"/>
              </a:rPr>
              <a:t>. It does not directly tie into NX-CLI, NXAPI-CLI, or NXAPI-REST, but you can use it to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execute NX-CLI commands </a:t>
            </a:r>
            <a:r>
              <a:rPr lang="en-US" sz="2800" dirty="0">
                <a:latin typeface="Cisco Sans" panose="020B0503020201020303" pitchFamily="34" charset="0"/>
              </a:rPr>
              <a:t>or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automate tasks </a:t>
            </a:r>
            <a:r>
              <a:rPr lang="en-US" sz="2800" dirty="0">
                <a:latin typeface="Cisco Sans" panose="020B0503020201020303" pitchFamily="34" charset="0"/>
              </a:rPr>
              <a:t>directly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on the device’s </a:t>
            </a:r>
            <a:r>
              <a:rPr lang="en-US" sz="2800" dirty="0">
                <a:latin typeface="Cisco Sans" panose="020B0503020201020303" pitchFamily="34" charset="0"/>
              </a:rPr>
              <a:t>underlying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Linux system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pPr marL="0" indent="0">
              <a:buNone/>
            </a:pPr>
            <a:endParaRPr lang="en-US" sz="2800" dirty="0">
              <a:solidFill>
                <a:schemeClr val="accent5"/>
              </a:solidFill>
              <a:latin typeface="Cisco Sans" panose="020B0503020201020303" pitchFamily="34" charset="0"/>
            </a:endParaRPr>
          </a:p>
        </p:txBody>
      </p:sp>
      <p:pic>
        <p:nvPicPr>
          <p:cNvPr id="4" name="Graphic 3" descr="Cmd Terminal outline">
            <a:extLst>
              <a:ext uri="{FF2B5EF4-FFF2-40B4-BE49-F238E27FC236}">
                <a16:creationId xmlns:a16="http://schemas.microsoft.com/office/drawing/2014/main" id="{DFFB098D-6783-E155-494C-A989E43A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610" y="1119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5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7FA543-50D9-A832-10A7-AB77B6C3CDF7}"/>
              </a:ext>
            </a:extLst>
          </p:cNvPr>
          <p:cNvSpPr txBox="1"/>
          <p:nvPr/>
        </p:nvSpPr>
        <p:spPr>
          <a:xfrm>
            <a:off x="278296" y="307973"/>
            <a:ext cx="11913704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If NX-OS Bash executes NX-CLI commands on the device, </a:t>
            </a:r>
          </a:p>
          <a:p>
            <a:pPr algn="ctr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what’s the advantage of using it?</a:t>
            </a:r>
            <a:endParaRPr lang="en-US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Scripting and Automation</a:t>
            </a:r>
            <a:r>
              <a:rPr lang="en-US" sz="2000" dirty="0"/>
              <a:t>: including loops, conditionals, and other advanced programming constructs that are not part of NX-CLI.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to Linux Tools</a:t>
            </a:r>
            <a:r>
              <a:rPr lang="en-US" sz="2000" dirty="0"/>
              <a:t>: users can leverage a wide range of standard Linux tools and utilities that are not part of NX-CLI. 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Customization</a:t>
            </a:r>
            <a:r>
              <a:rPr lang="en-US" sz="2000" dirty="0"/>
              <a:t>: create custom scripts and aliases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Advanced Troubleshooting</a:t>
            </a:r>
            <a:r>
              <a:rPr lang="en-US" sz="2000" dirty="0"/>
              <a:t>: deeper level of troubleshooting via access to underlying Linux system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Learning Curve and Familiarity</a:t>
            </a:r>
            <a:r>
              <a:rPr lang="en-US" sz="2000" dirty="0"/>
              <a:t>: Many network admins and IT pros are already familiar with Bash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Pipelining and Redirection</a:t>
            </a:r>
            <a:r>
              <a:rPr lang="en-US" sz="2000" dirty="0"/>
              <a:t>: Bash supports the use of pipelines and redirection.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Background Processing</a:t>
            </a:r>
            <a:r>
              <a:rPr lang="en-US" sz="2000" dirty="0"/>
              <a:t>: Users can run processes in the background using Bash</a:t>
            </a:r>
          </a:p>
        </p:txBody>
      </p:sp>
    </p:spTree>
    <p:extLst>
      <p:ext uri="{BB962C8B-B14F-4D97-AF65-F5344CB8AC3E}">
        <p14:creationId xmlns:p14="http://schemas.microsoft.com/office/powerpoint/2010/main" val="387676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>
            <a:normAutofit/>
          </a:bodyPr>
          <a:lstStyle/>
          <a:p>
            <a:pPr algn="ctr"/>
            <a:r>
              <a:rPr lang="en-US" cap="none" dirty="0" err="1">
                <a:solidFill>
                  <a:schemeClr val="tx2"/>
                </a:solidFill>
                <a:latin typeface="Cisco Sans" panose="020B0503020201020303" pitchFamily="34" charset="0"/>
              </a:rPr>
              <a:t>Guestshell</a:t>
            </a:r>
            <a:endParaRPr lang="en-US" cap="none" dirty="0">
              <a:solidFill>
                <a:schemeClr val="tx2"/>
              </a:solidFill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52" y="1981200"/>
            <a:ext cx="11498893" cy="43017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isco Sans" panose="020B0503020201020303" pitchFamily="34" charset="0"/>
              </a:rPr>
              <a:t>A virtualized 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Linux environment </a:t>
            </a:r>
            <a:r>
              <a:rPr lang="en-US" sz="3200" dirty="0">
                <a:latin typeface="Cisco Sans" panose="020B0503020201020303" pitchFamily="34" charset="0"/>
              </a:rPr>
              <a:t>running on top of NX-OS that allows users to 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run scripts and applications in an </a:t>
            </a:r>
            <a:r>
              <a:rPr lang="en-US" sz="3200" i="1" dirty="0">
                <a:solidFill>
                  <a:schemeClr val="tx2"/>
                </a:solidFill>
                <a:latin typeface="Cisco Sans" panose="020B0503020201020303" pitchFamily="34" charset="0"/>
              </a:rPr>
              <a:t>isolated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 space</a:t>
            </a:r>
            <a:r>
              <a:rPr lang="en-US" sz="3200" dirty="0">
                <a:latin typeface="Cisco Sans" panose="020B0503020201020303" pitchFamily="34" charset="0"/>
              </a:rPr>
              <a:t>. You 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can</a:t>
            </a:r>
            <a:r>
              <a:rPr lang="en-US" sz="3200" dirty="0">
                <a:latin typeface="Cisco Sans" panose="020B0503020201020303" pitchFamily="34" charset="0"/>
              </a:rPr>
              <a:t> use this environment to 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interact with NX-OS using any of the available interfaces </a:t>
            </a:r>
            <a:r>
              <a:rPr lang="en-US" sz="3200" dirty="0">
                <a:latin typeface="Cisco Sans" panose="020B0503020201020303" pitchFamily="34" charset="0"/>
              </a:rPr>
              <a:t>(NX-CLI, NXAPI-CLI, and NXAPI-REST).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5"/>
              </a:solidFill>
              <a:latin typeface="Cisco Sans" panose="020B0503020201020303" pitchFamily="34" charset="0"/>
            </a:endParaRPr>
          </a:p>
        </p:txBody>
      </p:sp>
      <p:pic>
        <p:nvPicPr>
          <p:cNvPr id="5" name="Graphic 4" descr="Ui Ux outline">
            <a:extLst>
              <a:ext uri="{FF2B5EF4-FFF2-40B4-BE49-F238E27FC236}">
                <a16:creationId xmlns:a16="http://schemas.microsoft.com/office/drawing/2014/main" id="{B1B3CC00-6E6C-BDA8-E500-DC94A8DDE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8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7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NX-API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52" y="3048000"/>
            <a:ext cx="11498893" cy="32349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isco Sans" panose="020B0503020201020303" pitchFamily="34" charset="0"/>
              </a:rPr>
              <a:t>A built-in feature of NX-OS that provides an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interactive web-based interface</a:t>
            </a:r>
            <a:r>
              <a:rPr lang="en-US" sz="3200" dirty="0">
                <a:latin typeface="Cisco Sans" panose="020B0503020201020303" pitchFamily="34" charset="0"/>
              </a:rPr>
              <a:t> to help developers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learn and experiment</a:t>
            </a:r>
            <a:r>
              <a:rPr lang="en-US" sz="3200" dirty="0">
                <a:latin typeface="Cisco Sans" panose="020B0503020201020303" pitchFamily="34" charset="0"/>
              </a:rPr>
              <a:t> with the NXAPI-CLI and NXAPI-REST. It is a tool for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testing and debugging API calls </a:t>
            </a:r>
            <a:r>
              <a:rPr lang="en-US" sz="3200" dirty="0">
                <a:latin typeface="Cisco Sans" panose="020B0503020201020303" pitchFamily="34" charset="0"/>
              </a:rPr>
              <a:t>and does not provide direct NX-CLI command execution.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5"/>
              </a:solidFill>
              <a:latin typeface="Cisco Sans" panose="020B0503020201020303" pitchFamily="34" charset="0"/>
            </a:endParaRPr>
          </a:p>
        </p:txBody>
      </p:sp>
      <p:pic>
        <p:nvPicPr>
          <p:cNvPr id="4" name="Graphic 3" descr="Bucket and shovel with solid fill">
            <a:extLst>
              <a:ext uri="{FF2B5EF4-FFF2-40B4-BE49-F238E27FC236}">
                <a16:creationId xmlns:a16="http://schemas.microsoft.com/office/drawing/2014/main" id="{86854B0F-342F-82E8-B512-AA2C48B3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2782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68A3B7-DB1D-E746-D83C-1334A9C16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33062"/>
              </p:ext>
            </p:extLst>
          </p:nvPr>
        </p:nvGraphicFramePr>
        <p:xfrm>
          <a:off x="287768" y="1190183"/>
          <a:ext cx="11616464" cy="39473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38034">
                  <a:extLst>
                    <a:ext uri="{9D8B030D-6E8A-4147-A177-3AD203B41FA5}">
                      <a16:colId xmlns:a16="http://schemas.microsoft.com/office/drawing/2014/main" val="136722135"/>
                    </a:ext>
                  </a:extLst>
                </a:gridCol>
                <a:gridCol w="1145000">
                  <a:extLst>
                    <a:ext uri="{9D8B030D-6E8A-4147-A177-3AD203B41FA5}">
                      <a16:colId xmlns:a16="http://schemas.microsoft.com/office/drawing/2014/main" val="3451923793"/>
                    </a:ext>
                  </a:extLst>
                </a:gridCol>
                <a:gridCol w="1313382">
                  <a:extLst>
                    <a:ext uri="{9D8B030D-6E8A-4147-A177-3AD203B41FA5}">
                      <a16:colId xmlns:a16="http://schemas.microsoft.com/office/drawing/2014/main" val="172187403"/>
                    </a:ext>
                  </a:extLst>
                </a:gridCol>
                <a:gridCol w="1481765">
                  <a:extLst>
                    <a:ext uri="{9D8B030D-6E8A-4147-A177-3AD203B41FA5}">
                      <a16:colId xmlns:a16="http://schemas.microsoft.com/office/drawing/2014/main" val="1651174762"/>
                    </a:ext>
                  </a:extLst>
                </a:gridCol>
                <a:gridCol w="5938283">
                  <a:extLst>
                    <a:ext uri="{9D8B030D-6E8A-4147-A177-3AD203B41FA5}">
                      <a16:colId xmlns:a16="http://schemas.microsoft.com/office/drawing/2014/main" val="1607905975"/>
                    </a:ext>
                  </a:extLst>
                </a:gridCol>
              </a:tblGrid>
              <a:tr h="638643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NX-CLI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NXAPI-CLI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NXAPI-REST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262169"/>
                  </a:ext>
                </a:extLst>
              </a:tr>
              <a:tr h="9332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800" b="1" dirty="0"/>
                        <a:t>NX-OS 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Bash shell access in NX-OS for low-level system interaction. Can be used alongside NX-CLI for system management tasks.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84317"/>
                  </a:ext>
                </a:extLst>
              </a:tr>
              <a:tr h="118773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 err="1"/>
                        <a:t>Guestshell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secure, Linux-based environment where Python and other scripts can be run independent of NX-OS. Useful for automation that can interact with any of the interfaces (NX-CLI, NXAPI-CLI, NXAPI-REST).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84387"/>
                  </a:ext>
                </a:extLst>
              </a:tr>
              <a:tr h="118773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NX-API 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on-device tool for exploring and debugging NXAPI-CLI and NXAPI-REST. Provides a web-based interface to send commands and view responses in different formats.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21432"/>
                  </a:ext>
                </a:extLst>
              </a:tr>
            </a:tbl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BDC5E6B8-B031-C6D7-1336-EC43D19F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5009" y="2973615"/>
            <a:ext cx="848379" cy="848379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3D0A26AD-0CEE-0FAB-1463-7E86A839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6733" y="2973616"/>
            <a:ext cx="848379" cy="848379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0413868E-5DAB-E9FD-A766-B7E03BE5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4896" y="2983554"/>
            <a:ext cx="848379" cy="848379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2BC6241F-9573-FB02-7C7C-A16B9309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017" y="4071785"/>
            <a:ext cx="848379" cy="848379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6AD79FFE-0C79-2D8C-78F0-7EC6BF032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0960" y="4071784"/>
            <a:ext cx="848379" cy="848379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5C9716D-BCAD-84CC-AFFA-E4022CB6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8589" y="1911095"/>
            <a:ext cx="731890" cy="73189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FAA50F29-AC32-195E-7663-61E141B9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9262" y="1874120"/>
            <a:ext cx="731890" cy="73189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59663EEF-5ED4-9FE9-9F43-18963CE52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8609" y="4189599"/>
            <a:ext cx="731890" cy="731890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85861CE5-77F5-5DC8-3265-9D1ED418D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3803" y="1874120"/>
            <a:ext cx="731890" cy="7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4083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575" y="1335635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NX-OS overview</a:t>
            </a:r>
          </a:p>
          <a:p>
            <a:pPr lvl="1"/>
            <a:r>
              <a:rPr lang="en-US" sz="2600" dirty="0">
                <a:latin typeface="Cisco Sans" panose="020B0503020201020303" pitchFamily="34" charset="0"/>
              </a:rPr>
              <a:t>The Cisco NX-OS Software advantage</a:t>
            </a:r>
          </a:p>
          <a:p>
            <a:pPr lvl="1"/>
            <a:r>
              <a:rPr lang="en-US" sz="2600" dirty="0">
                <a:latin typeface="Cisco Sans" panose="020B0503020201020303" pitchFamily="34" charset="0"/>
              </a:rPr>
              <a:t>Industry-Leading Data Center OS</a:t>
            </a:r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NX-OS Interfaces and Protocols</a:t>
            </a:r>
          </a:p>
          <a:p>
            <a:pPr lvl="1"/>
            <a:r>
              <a:rPr lang="en-US" sz="2600" dirty="0">
                <a:latin typeface="Cisco Sans" panose="020B0503020201020303" pitchFamily="34" charset="0"/>
              </a:rPr>
              <a:t>NX-CLI, NXAPI-CLI, and NXAPI-REST</a:t>
            </a:r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NX-OS Tools to Enable Automation </a:t>
            </a:r>
          </a:p>
          <a:p>
            <a:pPr lvl="1"/>
            <a:r>
              <a:rPr lang="en-US" sz="2600" dirty="0">
                <a:latin typeface="Cisco Sans" panose="020B0503020201020303" pitchFamily="34" charset="0"/>
              </a:rPr>
              <a:t>NX-OS Bash, </a:t>
            </a:r>
            <a:r>
              <a:rPr lang="en-US" sz="2600" dirty="0" err="1">
                <a:latin typeface="Cisco Sans" panose="020B0503020201020303" pitchFamily="34" charset="0"/>
              </a:rPr>
              <a:t>Guestshell</a:t>
            </a:r>
            <a:r>
              <a:rPr lang="en-US" sz="2600" dirty="0">
                <a:latin typeface="Cisco Sans" panose="020B0503020201020303" pitchFamily="34" charset="0"/>
              </a:rPr>
              <a:t>, and NX-API Sandbox</a:t>
            </a:r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53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-545882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Advanced Features of NX-OS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3762E5FF-F2BE-1DC7-36D0-1E603AEF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20" y="1095533"/>
            <a:ext cx="5627557" cy="56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6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Virtual Device Contexts (VDCs)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166191"/>
            <a:ext cx="11285949" cy="506233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Virtual Device Contexts (VDCs) allow you to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partition a single physical device into multiple logical devices</a:t>
            </a:r>
            <a:r>
              <a:rPr lang="en-US" sz="2800" dirty="0">
                <a:latin typeface="Cisco Sans" panose="020B0503020201020303" pitchFamily="34" charset="0"/>
              </a:rPr>
              <a:t>, providing flexibility and independent configurations.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VDCs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enable network segmentation and management efficiency </a:t>
            </a:r>
            <a:r>
              <a:rPr lang="en-US" sz="2800" dirty="0">
                <a:latin typeface="Cisco Sans" panose="020B0503020201020303" pitchFamily="34" charset="0"/>
              </a:rPr>
              <a:t>by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isolating different network environments</a:t>
            </a:r>
            <a:r>
              <a:rPr lang="en-US" sz="2800" dirty="0">
                <a:latin typeface="Cisco Sans" panose="020B0503020201020303" pitchFamily="34" charset="0"/>
              </a:rPr>
              <a:t> on the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same hardware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To configure VDCs, you can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create, assign resources, and manage contexts</a:t>
            </a:r>
            <a:r>
              <a:rPr lang="en-US" sz="2800" dirty="0">
                <a:latin typeface="Cisco Sans" panose="020B0503020201020303" pitchFamily="34" charset="0"/>
              </a:rPr>
              <a:t> using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simple CLI commands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875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VXLAN and EVPN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166191"/>
            <a:ext cx="11285949" cy="506233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VXLAN (Virtual Extensible LAN) and EVPN (Ethernet VPN) are technologies that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provide scalable network solutions for extending Layer 2 networks over Layer 3 infrastructure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These protocols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enhance network scalability and flexibility</a:t>
            </a:r>
            <a:r>
              <a:rPr lang="en-US" sz="2800" dirty="0">
                <a:latin typeface="Cisco Sans" panose="020B0503020201020303" pitchFamily="34" charset="0"/>
              </a:rPr>
              <a:t>, making it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easier to manage large-scale data centers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In NX-OS, configuring VXLAN and EVPN involves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defining VTEPs (VXLAN Tunnel Endpoints)</a:t>
            </a:r>
            <a:r>
              <a:rPr lang="en-US" sz="2800" dirty="0">
                <a:latin typeface="Cisco Sans" panose="020B0503020201020303" pitchFamily="34" charset="0"/>
              </a:rPr>
              <a:t> 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EVPN instances</a:t>
            </a:r>
            <a:r>
              <a:rPr lang="en-US" sz="2800" dirty="0">
                <a:latin typeface="Cisco Sans" panose="020B0503020201020303" pitchFamily="34" charset="0"/>
              </a:rPr>
              <a:t>, simplifying the management of overlay networks.</a:t>
            </a:r>
          </a:p>
        </p:txBody>
      </p:sp>
    </p:spTree>
    <p:extLst>
      <p:ext uri="{BB962C8B-B14F-4D97-AF65-F5344CB8AC3E}">
        <p14:creationId xmlns:p14="http://schemas.microsoft.com/office/powerpoint/2010/main" val="381007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 err="1">
                <a:latin typeface="Cisco Sans" panose="020B0503020201020303" pitchFamily="34" charset="0"/>
              </a:rPr>
              <a:t>FCoE</a:t>
            </a:r>
            <a:r>
              <a:rPr lang="en-US" cap="none" dirty="0">
                <a:latin typeface="Cisco Sans" panose="020B0503020201020303" pitchFamily="34" charset="0"/>
              </a:rPr>
              <a:t> (</a:t>
            </a:r>
            <a:r>
              <a:rPr lang="en-US" cap="none" dirty="0" err="1">
                <a:latin typeface="Cisco Sans" panose="020B0503020201020303" pitchFamily="34" charset="0"/>
              </a:rPr>
              <a:t>Fibre</a:t>
            </a:r>
            <a:r>
              <a:rPr lang="en-US" cap="none" dirty="0">
                <a:latin typeface="Cisco Sans" panose="020B0503020201020303" pitchFamily="34" charset="0"/>
              </a:rPr>
              <a:t> Channel over Ethernet)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166191"/>
            <a:ext cx="11285949" cy="506233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Cisco Sans" panose="020B0503020201020303" pitchFamily="34" charset="0"/>
              </a:rPr>
              <a:t>Fibre</a:t>
            </a:r>
            <a:r>
              <a:rPr lang="en-US" sz="2800" dirty="0">
                <a:latin typeface="Cisco Sans" panose="020B0503020201020303" pitchFamily="34" charset="0"/>
              </a:rPr>
              <a:t> Channel over Ethernet (</a:t>
            </a:r>
            <a:r>
              <a:rPr lang="en-US" sz="2800" dirty="0" err="1">
                <a:latin typeface="Cisco Sans" panose="020B0503020201020303" pitchFamily="34" charset="0"/>
              </a:rPr>
              <a:t>FCoE</a:t>
            </a:r>
            <a:r>
              <a:rPr lang="en-US" sz="2800" dirty="0">
                <a:latin typeface="Cisco Sans" panose="020B0503020201020303" pitchFamily="34" charset="0"/>
              </a:rPr>
              <a:t>) enables the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consolidation of storage and IP networks onto a single network infrastructure</a:t>
            </a:r>
            <a:r>
              <a:rPr lang="en-US" sz="2800" dirty="0">
                <a:latin typeface="Cisco Sans" panose="020B0503020201020303" pitchFamily="34" charset="0"/>
              </a:rPr>
              <a:t>, reducing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complexity and cost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By integrating </a:t>
            </a:r>
            <a:r>
              <a:rPr lang="en-US" sz="2800" dirty="0" err="1">
                <a:latin typeface="Cisco Sans" panose="020B0503020201020303" pitchFamily="34" charset="0"/>
              </a:rPr>
              <a:t>FCoE</a:t>
            </a:r>
            <a:r>
              <a:rPr lang="en-US" sz="2800" dirty="0">
                <a:latin typeface="Cisco Sans" panose="020B0503020201020303" pitchFamily="34" charset="0"/>
              </a:rPr>
              <a:t>, data centers can achieve a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unified storage and network environment</a:t>
            </a:r>
            <a:r>
              <a:rPr lang="en-US" sz="2800" dirty="0">
                <a:latin typeface="Cisco Sans" panose="020B0503020201020303" pitchFamily="34" charset="0"/>
              </a:rPr>
              <a:t>, enhancing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efficiency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Implementing </a:t>
            </a:r>
            <a:r>
              <a:rPr lang="en-US" sz="2800" dirty="0" err="1">
                <a:latin typeface="Cisco Sans" panose="020B0503020201020303" pitchFamily="34" charset="0"/>
              </a:rPr>
              <a:t>FCoE</a:t>
            </a:r>
            <a:r>
              <a:rPr lang="en-US" sz="2800" dirty="0">
                <a:latin typeface="Cisco Sans" panose="020B0503020201020303" pitchFamily="34" charset="0"/>
              </a:rPr>
              <a:t> in NX-OS involves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configuring 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FCoE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 VLANs and VSANs</a:t>
            </a:r>
            <a:r>
              <a:rPr lang="en-US" sz="2800" dirty="0">
                <a:latin typeface="Cisco Sans" panose="020B0503020201020303" pitchFamily="34" charset="0"/>
              </a:rPr>
              <a:t>, as well as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enabling 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FCoE</a:t>
            </a:r>
            <a:r>
              <a:rPr lang="en-US" sz="2800" dirty="0">
                <a:latin typeface="Cisco Sans" panose="020B0503020201020303" pitchFamily="34" charset="0"/>
              </a:rPr>
              <a:t> on relevant interfaces</a:t>
            </a:r>
          </a:p>
        </p:txBody>
      </p:sp>
    </p:spTree>
    <p:extLst>
      <p:ext uri="{BB962C8B-B14F-4D97-AF65-F5344CB8AC3E}">
        <p14:creationId xmlns:p14="http://schemas.microsoft.com/office/powerpoint/2010/main" val="172853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4400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Security Features in NX-OS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6DB230-7086-155A-3EEC-3751809D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01" y="970550"/>
            <a:ext cx="5662597" cy="56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5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50873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Role-Based Access Control (RBAC)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086678"/>
            <a:ext cx="11693893" cy="52152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Role-Based Access Control (RBAC) in NX-OS allows administrators to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define roles with specific permissions</a:t>
            </a:r>
            <a:r>
              <a:rPr lang="en-US" sz="2800" dirty="0">
                <a:latin typeface="Cisco Sans" panose="020B0503020201020303" pitchFamily="34" charset="0"/>
              </a:rPr>
              <a:t>, ensuring secure and controlled access to network resources.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By configuring RBAC, you can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enforce security policies and limit access based on user roles and responsibilities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To set up RBAC,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define user roles, assign privileges, and apply roles to users</a:t>
            </a:r>
            <a:r>
              <a:rPr lang="en-US" sz="2800" dirty="0">
                <a:latin typeface="Cisco Sans" panose="020B0503020201020303" pitchFamily="34" charset="0"/>
              </a:rPr>
              <a:t>, ensuring compliance with security policies.</a:t>
            </a:r>
          </a:p>
        </p:txBody>
      </p:sp>
    </p:spTree>
    <p:extLst>
      <p:ext uri="{BB962C8B-B14F-4D97-AF65-F5344CB8AC3E}">
        <p14:creationId xmlns:p14="http://schemas.microsoft.com/office/powerpoint/2010/main" val="277429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50873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Control Plane Policing (</a:t>
            </a:r>
            <a:r>
              <a:rPr lang="en-US" cap="none" dirty="0" err="1">
                <a:latin typeface="Cisco Sans" panose="020B0503020201020303" pitchFamily="34" charset="0"/>
              </a:rPr>
              <a:t>CoPP</a:t>
            </a:r>
            <a:r>
              <a:rPr lang="en-US" cap="none" dirty="0">
                <a:latin typeface="Cisco Sans" panose="020B0503020201020303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086678"/>
            <a:ext cx="11693893" cy="52152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Control Plane Policing (</a:t>
            </a:r>
            <a:r>
              <a:rPr lang="en-US" sz="2800" dirty="0" err="1">
                <a:latin typeface="Cisco Sans" panose="020B0503020201020303" pitchFamily="34" charset="0"/>
              </a:rPr>
              <a:t>CoPP</a:t>
            </a:r>
            <a:r>
              <a:rPr lang="en-US" sz="2800" dirty="0">
                <a:latin typeface="Cisco Sans" panose="020B0503020201020303" pitchFamily="34" charset="0"/>
              </a:rPr>
              <a:t>)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protects the control plane by filtering and rate-limiting traffic </a:t>
            </a:r>
            <a:r>
              <a:rPr lang="en-US" sz="2800" dirty="0">
                <a:latin typeface="Cisco Sans" panose="020B0503020201020303" pitchFamily="34" charset="0"/>
              </a:rPr>
              <a:t>destined for it, mitigating the impact of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denial-of-service attacks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Implementing </a:t>
            </a:r>
            <a:r>
              <a:rPr lang="en-US" sz="2800" dirty="0" err="1">
                <a:latin typeface="Cisco Sans" panose="020B0503020201020303" pitchFamily="34" charset="0"/>
              </a:rPr>
              <a:t>CoPP</a:t>
            </a:r>
            <a:r>
              <a:rPr lang="en-US" sz="2800" dirty="0">
                <a:latin typeface="Cisco Sans" panose="020B0503020201020303" pitchFamily="34" charset="0"/>
              </a:rPr>
              <a:t> involves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defining policies to control the rate of traffic and applying them to the control plane</a:t>
            </a:r>
            <a:r>
              <a:rPr lang="en-US" sz="2800" dirty="0">
                <a:latin typeface="Cisco Sans" panose="020B0503020201020303" pitchFamily="34" charset="0"/>
              </a:rPr>
              <a:t>, enhancing network security.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Best practices for </a:t>
            </a:r>
            <a:r>
              <a:rPr lang="en-US" sz="2800" dirty="0" err="1">
                <a:latin typeface="Cisco Sans" panose="020B0503020201020303" pitchFamily="34" charset="0"/>
              </a:rPr>
              <a:t>CoPP</a:t>
            </a:r>
            <a:r>
              <a:rPr lang="en-US" sz="2800" dirty="0">
                <a:latin typeface="Cisco Sans" panose="020B0503020201020303" pitchFamily="34" charset="0"/>
              </a:rPr>
              <a:t> include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regularly updating policies and monitoring traffic patterns</a:t>
            </a:r>
            <a:r>
              <a:rPr lang="en-US" sz="2800" dirty="0">
                <a:latin typeface="Cisco Sans" panose="020B0503020201020303" pitchFamily="34" charset="0"/>
              </a:rPr>
              <a:t> to ensure effective protection.</a:t>
            </a:r>
          </a:p>
        </p:txBody>
      </p:sp>
      <p:pic>
        <p:nvPicPr>
          <p:cNvPr id="1026" name="Picture 2" descr="The Operator GIFs - Find &amp; Share on GIPHY">
            <a:extLst>
              <a:ext uri="{FF2B5EF4-FFF2-40B4-BE49-F238E27FC236}">
                <a16:creationId xmlns:a16="http://schemas.microsoft.com/office/drawing/2014/main" id="{6F222952-646B-7A1E-2698-22BE1FFE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4929" cy="8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e Operator GIFs - Find &amp; Share on GIPHY">
            <a:extLst>
              <a:ext uri="{FF2B5EF4-FFF2-40B4-BE49-F238E27FC236}">
                <a16:creationId xmlns:a16="http://schemas.microsoft.com/office/drawing/2014/main" id="{05427F67-A5C5-EE7B-A283-1CFA9EAE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70" y="0"/>
            <a:ext cx="934929" cy="8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7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94753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Cisco </a:t>
            </a:r>
            <a:r>
              <a:rPr lang="en-US" cap="none" dirty="0" err="1">
                <a:latin typeface="Cisco Sans" panose="020B0503020201020303" pitchFamily="34" charset="0"/>
              </a:rPr>
              <a:t>TrustSec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086678"/>
            <a:ext cx="11693893" cy="52152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Cisco </a:t>
            </a:r>
            <a:r>
              <a:rPr lang="en-US" sz="2800" dirty="0" err="1">
                <a:latin typeface="Cisco Sans" panose="020B0503020201020303" pitchFamily="34" charset="0"/>
              </a:rPr>
              <a:t>TrustSec</a:t>
            </a:r>
            <a:r>
              <a:rPr lang="en-US" sz="2800" dirty="0">
                <a:latin typeface="Cisco Sans" panose="020B0503020201020303" pitchFamily="34" charset="0"/>
              </a:rPr>
              <a:t> provides a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comprehensive approach </a:t>
            </a:r>
            <a:r>
              <a:rPr lang="en-US" sz="2800" dirty="0">
                <a:latin typeface="Cisco Sans" panose="020B0503020201020303" pitchFamily="34" charset="0"/>
              </a:rPr>
              <a:t>to securing network access through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identity-based policies and segmentation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 err="1">
                <a:latin typeface="Cisco Sans" panose="020B0503020201020303" pitchFamily="34" charset="0"/>
              </a:rPr>
              <a:t>TrustSec</a:t>
            </a:r>
            <a:r>
              <a:rPr lang="en-US" sz="2800" dirty="0">
                <a:latin typeface="Cisco Sans" panose="020B0503020201020303" pitchFamily="34" charset="0"/>
              </a:rPr>
              <a:t>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integrates seamlessly </a:t>
            </a:r>
            <a:r>
              <a:rPr lang="en-US" sz="2800" dirty="0">
                <a:latin typeface="Cisco Sans" panose="020B0503020201020303" pitchFamily="34" charset="0"/>
              </a:rPr>
              <a:t>with NX-OS, enabling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dynamic policy enforcement</a:t>
            </a:r>
            <a:r>
              <a:rPr lang="en-US" sz="2800" dirty="0">
                <a:latin typeface="Cisco Sans" panose="020B0503020201020303" pitchFamily="34" charset="0"/>
              </a:rPr>
              <a:t> based on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user identities and roles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The benefits of </a:t>
            </a:r>
            <a:r>
              <a:rPr lang="en-US" sz="2800" dirty="0" err="1">
                <a:latin typeface="Cisco Sans" panose="020B0503020201020303" pitchFamily="34" charset="0"/>
              </a:rPr>
              <a:t>TrustSec</a:t>
            </a:r>
            <a:r>
              <a:rPr lang="en-US" sz="2800" dirty="0">
                <a:latin typeface="Cisco Sans" panose="020B0503020201020303" pitchFamily="34" charset="0"/>
              </a:rPr>
              <a:t> include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simplified security management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enhanced policy control</a:t>
            </a:r>
            <a:r>
              <a:rPr lang="en-US" sz="2800" dirty="0">
                <a:latin typeface="Cisco Sans" panose="020B0503020201020303" pitchFamily="34" charset="0"/>
              </a:rPr>
              <a:t>, 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improved compliance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3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756" y="4831006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High Availability and Resilience</a:t>
            </a: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57549644-2739-112F-ADDC-5BF2B54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18" y="86265"/>
            <a:ext cx="5388964" cy="53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0629"/>
            <a:ext cx="10131425" cy="119742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In-Service Software Upgrade (ISSU)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728410"/>
            <a:ext cx="11910745" cy="36491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In-Service Software Upgrade (ISSU) allows for the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seamless upgrade of software without disrupting network operations</a:t>
            </a:r>
            <a:r>
              <a:rPr lang="en-US" sz="2800" dirty="0">
                <a:latin typeface="Cisco Sans" panose="020B0503020201020303" pitchFamily="34" charset="0"/>
              </a:rPr>
              <a:t>, ensuring continuous availability.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Performing an ISSU involves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verifying the current state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preparing the system</a:t>
            </a:r>
            <a:r>
              <a:rPr lang="en-US" sz="2800" dirty="0">
                <a:latin typeface="Cisco Sans" panose="020B0503020201020303" pitchFamily="34" charset="0"/>
              </a:rPr>
              <a:t>, 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executing the upgrade process</a:t>
            </a:r>
            <a:r>
              <a:rPr lang="en-US" sz="2800" dirty="0">
                <a:latin typeface="Cisco Sans" panose="020B0503020201020303" pitchFamily="34" charset="0"/>
              </a:rPr>
              <a:t> in a </a:t>
            </a:r>
            <a:r>
              <a:rPr lang="en-US" sz="2800" u="sng" dirty="0">
                <a:latin typeface="Cisco Sans" panose="020B0503020201020303" pitchFamily="34" charset="0"/>
              </a:rPr>
              <a:t>non-disruptive</a:t>
            </a:r>
            <a:r>
              <a:rPr lang="en-US" sz="2800" dirty="0">
                <a:latin typeface="Cisco Sans" panose="020B0503020201020303" pitchFamily="34" charset="0"/>
              </a:rPr>
              <a:t> manner.</a:t>
            </a:r>
          </a:p>
        </p:txBody>
      </p:sp>
    </p:spTree>
    <p:extLst>
      <p:ext uri="{BB962C8B-B14F-4D97-AF65-F5344CB8AC3E}">
        <p14:creationId xmlns:p14="http://schemas.microsoft.com/office/powerpoint/2010/main" val="4133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4083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315" y="1468511"/>
            <a:ext cx="11697325" cy="519211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Cisco Sans" panose="020B0503020201020303" pitchFamily="34" charset="0"/>
              </a:rPr>
              <a:t>Advanced Features of NX-OS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Security Features in NX-OS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High Availability and Resilience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Monitoring and Troubleshooting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Integration and Interoperability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Additional Resources</a:t>
            </a:r>
          </a:p>
          <a:p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20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0629"/>
            <a:ext cx="10131425" cy="119742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VSS and </a:t>
            </a:r>
            <a:r>
              <a:rPr lang="en-US" cap="none" dirty="0" err="1">
                <a:latin typeface="Cisco Sans" panose="020B0503020201020303" pitchFamily="34" charset="0"/>
              </a:rPr>
              <a:t>vPC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205948"/>
            <a:ext cx="11910745" cy="4731026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Virtual Switching System (VSS) </a:t>
            </a:r>
            <a:r>
              <a:rPr lang="en-US" sz="2800" dirty="0">
                <a:latin typeface="Cisco Sans" panose="020B0503020201020303" pitchFamily="34" charset="0"/>
              </a:rPr>
              <a:t>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Virtual Port Channel (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vPC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) enhance network redundancy </a:t>
            </a:r>
            <a:r>
              <a:rPr lang="en-US" sz="2800" dirty="0">
                <a:latin typeface="Cisco Sans" panose="020B0503020201020303" pitchFamily="34" charset="0"/>
              </a:rPr>
              <a:t>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load balancing </a:t>
            </a:r>
            <a:r>
              <a:rPr lang="en-US" sz="2800" dirty="0">
                <a:latin typeface="Cisco Sans" panose="020B0503020201020303" pitchFamily="34" charset="0"/>
              </a:rPr>
              <a:t>by enabling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multiple physical switches to operate as a single logical entity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These technologies provide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increased bandwidth and high availability by aggregating links </a:t>
            </a:r>
            <a:r>
              <a:rPr lang="en-US" sz="2800" dirty="0">
                <a:latin typeface="Cisco Sans" panose="020B0503020201020303" pitchFamily="34" charset="0"/>
              </a:rPr>
              <a:t>and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 ensuring failover capabilities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Configuring VSS and </a:t>
            </a:r>
            <a:r>
              <a:rPr lang="en-US" sz="2800" dirty="0" err="1">
                <a:latin typeface="Cisco Sans" panose="020B0503020201020303" pitchFamily="34" charset="0"/>
              </a:rPr>
              <a:t>vPC</a:t>
            </a:r>
            <a:r>
              <a:rPr lang="en-US" sz="2800" dirty="0">
                <a:latin typeface="Cisco Sans" panose="020B0503020201020303" pitchFamily="34" charset="0"/>
              </a:rPr>
              <a:t> involves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setting up the logical switch entities, defining port channels</a:t>
            </a:r>
            <a:r>
              <a:rPr lang="en-US" sz="2800" dirty="0">
                <a:latin typeface="Cisco Sans" panose="020B0503020201020303" pitchFamily="34" charset="0"/>
              </a:rPr>
              <a:t>, and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ensuring proper synchronization between switches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83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-347019"/>
            <a:ext cx="10907486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Monitoring and Troubleshooting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1198A340-26A9-4B46-862C-CEE9FD85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08" y="1470285"/>
            <a:ext cx="5282784" cy="52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5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Monitoring Tools in NX-OS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066800"/>
            <a:ext cx="11198087" cy="47461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NX-OS provides comprehensive monitoring tools such as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SNMP, Syslog, and NetFlow </a:t>
            </a:r>
            <a:r>
              <a:rPr lang="en-US" sz="3200" dirty="0">
                <a:latin typeface="Cisco Sans" panose="020B0503020201020303" pitchFamily="34" charset="0"/>
              </a:rPr>
              <a:t>to track network performance and detect issues in real-time.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These tools enable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proactive</a:t>
            </a:r>
            <a:r>
              <a:rPr lang="en-US" sz="3200" dirty="0">
                <a:latin typeface="Cisco Sans" panose="020B0503020201020303" pitchFamily="34" charset="0"/>
              </a:rPr>
              <a:t> network management by offering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insights </a:t>
            </a:r>
            <a:r>
              <a:rPr lang="en-US" sz="3200" dirty="0">
                <a:latin typeface="Cisco Sans" panose="020B0503020201020303" pitchFamily="34" charset="0"/>
              </a:rPr>
              <a:t>into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 traffic patterns</a:t>
            </a:r>
            <a:r>
              <a:rPr lang="en-US" sz="3200" dirty="0">
                <a:latin typeface="Cisco Sans" panose="020B0503020201020303" pitchFamily="34" charset="0"/>
              </a:rPr>
              <a:t>,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system health</a:t>
            </a:r>
            <a:r>
              <a:rPr lang="en-US" sz="3200" dirty="0">
                <a:latin typeface="Cisco Sans" panose="020B0503020201020303" pitchFamily="34" charset="0"/>
              </a:rPr>
              <a:t>,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potential problems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Use cases include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real-time alerting</a:t>
            </a:r>
            <a:r>
              <a:rPr lang="en-US" sz="3200" dirty="0">
                <a:latin typeface="Cisco Sans" panose="020B0503020201020303" pitchFamily="34" charset="0"/>
              </a:rPr>
              <a:t>,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historical data analysis</a:t>
            </a:r>
            <a:r>
              <a:rPr lang="en-US" sz="3200" dirty="0">
                <a:latin typeface="Cisco Sans" panose="020B0503020201020303" pitchFamily="34" charset="0"/>
              </a:rPr>
              <a:t>,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capacity planning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100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Embedded Event Manager (EEM)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755374"/>
            <a:ext cx="11198087" cy="50575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The Embedded Event Manager (EEM) in NX-OS allows for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automated responses to network events</a:t>
            </a:r>
            <a:r>
              <a:rPr lang="en-US" sz="3200" dirty="0">
                <a:latin typeface="Cisco Sans" panose="020B0503020201020303" pitchFamily="34" charset="0"/>
              </a:rPr>
              <a:t>, enhancing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operational efficiency</a:t>
            </a:r>
            <a:r>
              <a:rPr lang="en-US" sz="3200" dirty="0">
                <a:latin typeface="Cisco Sans" panose="020B0503020201020303" pitchFamily="34" charset="0"/>
              </a:rPr>
              <a:t>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reducing manual intervention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Common use cases for EEM include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automated troubleshooting</a:t>
            </a:r>
            <a:r>
              <a:rPr lang="en-US" sz="3200" dirty="0">
                <a:latin typeface="Cisco Sans" panose="020B0503020201020303" pitchFamily="34" charset="0"/>
              </a:rPr>
              <a:t>,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configuration adjustments</a:t>
            </a:r>
            <a:r>
              <a:rPr lang="en-US" sz="3200" dirty="0">
                <a:latin typeface="Cisco Sans" panose="020B0503020201020303" pitchFamily="34" charset="0"/>
              </a:rPr>
              <a:t>,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performance optimizat</a:t>
            </a:r>
            <a:r>
              <a:rPr lang="en-US" sz="3200" dirty="0">
                <a:latin typeface="Cisco Sans" panose="020B0503020201020303" pitchFamily="34" charset="0"/>
              </a:rPr>
              <a:t>ions.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Configuring EEM involves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defining event triggers </a:t>
            </a:r>
            <a:r>
              <a:rPr lang="en-US" sz="3200" dirty="0">
                <a:latin typeface="Cisco Sans" panose="020B0503020201020303" pitchFamily="34" charset="0"/>
              </a:rPr>
              <a:t>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creating policies</a:t>
            </a:r>
            <a:r>
              <a:rPr lang="en-US" sz="3200" dirty="0">
                <a:latin typeface="Cisco Sans" panose="020B0503020201020303" pitchFamily="34" charset="0"/>
              </a:rPr>
              <a:t> that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specify the actions to be taken </a:t>
            </a:r>
            <a:r>
              <a:rPr lang="en-US" sz="3200" dirty="0">
                <a:latin typeface="Cisco Sans" panose="020B0503020201020303" pitchFamily="34" charset="0"/>
              </a:rPr>
              <a:t>when events occur.</a:t>
            </a:r>
          </a:p>
        </p:txBody>
      </p:sp>
    </p:spTree>
    <p:extLst>
      <p:ext uri="{BB962C8B-B14F-4D97-AF65-F5344CB8AC3E}">
        <p14:creationId xmlns:p14="http://schemas.microsoft.com/office/powerpoint/2010/main" val="224807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Advanced Diagnostics and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066800"/>
            <a:ext cx="11198087" cy="47461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Advanced diagnostics and troubleshooting capabilities in NX-OS help quickly identify and resolve network issues, ensuring minimal downtime.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Common troubleshooting commands include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show</a:t>
            </a:r>
            <a:r>
              <a:rPr lang="en-US" sz="3200" dirty="0">
                <a:latin typeface="Cisco Sans" panose="020B0503020201020303" pitchFamily="34" charset="0"/>
              </a:rPr>
              <a:t>,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debug</a:t>
            </a:r>
            <a:r>
              <a:rPr lang="en-US" sz="3200" dirty="0">
                <a:latin typeface="Cisco Sans" panose="020B0503020201020303" pitchFamily="34" charset="0"/>
              </a:rPr>
              <a:t>,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ping</a:t>
            </a:r>
            <a:r>
              <a:rPr lang="en-US" sz="3200" dirty="0">
                <a:latin typeface="Cisco Sans" panose="020B0503020201020303" pitchFamily="34" charset="0"/>
              </a:rPr>
              <a:t>, which provide detailed information about network status and performance.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Effective troubleshooting involves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systematic analysis</a:t>
            </a:r>
            <a:r>
              <a:rPr lang="en-US" sz="3200" dirty="0">
                <a:latin typeface="Cisco Sans" panose="020B0503020201020303" pitchFamily="34" charset="0"/>
              </a:rPr>
              <a:t>,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isolating problems</a:t>
            </a:r>
            <a:r>
              <a:rPr lang="en-US" sz="3200" dirty="0">
                <a:latin typeface="Cisco Sans" panose="020B0503020201020303" pitchFamily="34" charset="0"/>
              </a:rPr>
              <a:t>,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applying appropriate solutions</a:t>
            </a:r>
            <a:r>
              <a:rPr lang="en-US" sz="3200" dirty="0">
                <a:latin typeface="Cisco Sans" panose="020B0503020201020303" pitchFamily="34" charset="0"/>
              </a:rPr>
              <a:t> based on gathered data.</a:t>
            </a:r>
          </a:p>
        </p:txBody>
      </p:sp>
    </p:spTree>
    <p:extLst>
      <p:ext uri="{BB962C8B-B14F-4D97-AF65-F5344CB8AC3E}">
        <p14:creationId xmlns:p14="http://schemas.microsoft.com/office/powerpoint/2010/main" val="375182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ECB16CD9-8EF0-CD7F-63CA-A7C38D80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33" y="734519"/>
            <a:ext cx="4651948" cy="465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6026" y="2326093"/>
            <a:ext cx="10131427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Integration </a:t>
            </a: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and </a:t>
            </a: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220718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NX-OS in Multi-Vendor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066800"/>
            <a:ext cx="11198087" cy="47461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Integrating NX-OS in multi-vendor environments involves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strategies to ensure seamless interoperability and cohesive network management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The benefits of interoperability include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flexibility, cost savings, and the ability to leverage the strengths of different vendor solutions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Examples of successful multi-vendor setups highlight the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adaptability and robustness of NX-OS in diverse network environments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974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OpenStack and Cisco ACI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066800"/>
            <a:ext cx="11198087" cy="4746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OpenStack</a:t>
            </a:r>
            <a:r>
              <a:rPr lang="en-US" sz="3200" dirty="0">
                <a:latin typeface="Cisco Sans" panose="020B0503020201020303" pitchFamily="34" charset="0"/>
              </a:rPr>
              <a:t>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Cisco ACI </a:t>
            </a:r>
            <a:r>
              <a:rPr lang="en-US" sz="3200" dirty="0">
                <a:latin typeface="Cisco Sans" panose="020B0503020201020303" pitchFamily="34" charset="0"/>
              </a:rPr>
              <a:t>are powerful technologies that can be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integrated with NX-OS to enhance data center capabilities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Integration with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OpenStack</a:t>
            </a:r>
            <a:r>
              <a:rPr lang="en-US" sz="3200" dirty="0">
                <a:latin typeface="Cisco Sans" panose="020B0503020201020303" pitchFamily="34" charset="0"/>
              </a:rPr>
              <a:t> enables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dynamic cloud environments</a:t>
            </a:r>
            <a:r>
              <a:rPr lang="en-US" sz="3200" dirty="0">
                <a:latin typeface="Cisco Sans" panose="020B0503020201020303" pitchFamily="34" charset="0"/>
              </a:rPr>
              <a:t>, while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ACI</a:t>
            </a:r>
            <a:r>
              <a:rPr lang="en-US" sz="3200" dirty="0">
                <a:latin typeface="Cisco Sans" panose="020B0503020201020303" pitchFamily="34" charset="0"/>
              </a:rPr>
              <a:t> provides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advanced application-centric infrastructure management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latin typeface="Cisco Sans" panose="020B0503020201020303" pitchFamily="34" charset="0"/>
              </a:rPr>
              <a:t>NX-OS's compatibility with these technologies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simplifies deployment</a:t>
            </a:r>
            <a:r>
              <a:rPr lang="en-US" sz="3200" dirty="0">
                <a:latin typeface="Cisco Sans" panose="020B0503020201020303" pitchFamily="34" charset="0"/>
              </a:rPr>
              <a:t> and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improves operational efficiency</a:t>
            </a:r>
            <a:r>
              <a:rPr lang="en-US" sz="3200" dirty="0">
                <a:latin typeface="Cisco Sans" panose="020B0503020201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833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72" y="-593441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Additional Resources for NX-OS</a:t>
            </a:r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42A2CDC8-77B2-C496-7444-11352084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18" y="1110521"/>
            <a:ext cx="5312764" cy="5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0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814285"/>
            <a:r>
              <a:rPr lang="en-US" dirty="0"/>
              <a:t>DEVWKS-2037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A3E37-6907-0F15-D174-8C5B3AAE62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42848" y="1844149"/>
            <a:ext cx="11706303" cy="5774395"/>
          </a:xfrm>
        </p:spPr>
        <p:txBody>
          <a:bodyPr>
            <a:normAutofit lnSpcReduction="10000"/>
          </a:bodyPr>
          <a:lstStyle/>
          <a:p>
            <a:r>
              <a:rPr lang="en-US" sz="2400" u="sng" dirty="0">
                <a:hlinkClick r:id="rId3"/>
              </a:rPr>
              <a:t>Cisco NX-OS Resources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– Official NX-OS resources found on Cisco.com</a:t>
            </a:r>
            <a:endParaRPr lang="en-US" sz="2400" u="sng" dirty="0">
              <a:hlinkClick r:id="rId4"/>
            </a:endParaRPr>
          </a:p>
          <a:p>
            <a:r>
              <a:rPr lang="en-US" sz="2400" dirty="0">
                <a:hlinkClick r:id="rId4"/>
              </a:rPr>
              <a:t>sbx_nxos_ao</a:t>
            </a:r>
            <a:r>
              <a:rPr lang="en-US" sz="2400" dirty="0"/>
              <a:t> - Sample Code, Scripts and Information for use in DevNet’s Always-On Open NX-OS Sandbox</a:t>
            </a:r>
          </a:p>
          <a:p>
            <a:r>
              <a:rPr lang="en-US" sz="2400" dirty="0">
                <a:hlinkClick r:id="rId5"/>
              </a:rPr>
              <a:t>nxos-code</a:t>
            </a:r>
            <a:r>
              <a:rPr lang="en-US" sz="2400" dirty="0"/>
              <a:t> - Code Samples for Open NX-OS Learning Labs</a:t>
            </a:r>
          </a:p>
          <a:p>
            <a:r>
              <a:rPr lang="en-US" sz="2400" dirty="0">
                <a:hlinkClick r:id="rId6"/>
              </a:rPr>
              <a:t>NX-SDK</a:t>
            </a:r>
            <a:r>
              <a:rPr lang="en-US" sz="2400" dirty="0"/>
              <a:t> - a simple, flexible, and powerful tool for off-the-box 3rd party custom Application development and Do-it-Yourself Automation </a:t>
            </a:r>
          </a:p>
          <a:p>
            <a:r>
              <a:rPr lang="en-US" sz="2400" dirty="0">
                <a:hlinkClick r:id="rId7"/>
              </a:rPr>
              <a:t>Programming with NX-API Lessons </a:t>
            </a:r>
            <a:r>
              <a:rPr lang="en-US" sz="2400" dirty="0"/>
              <a:t>- </a:t>
            </a:r>
            <a:r>
              <a:rPr lang="en-US" sz="2400" u="sng" dirty="0"/>
              <a:t>NX-API Part 1</a:t>
            </a:r>
            <a:r>
              <a:rPr lang="en-US" sz="2400" dirty="0"/>
              <a:t>: Get Started with APIs and Nexus and </a:t>
            </a:r>
            <a:r>
              <a:rPr lang="en-US" sz="2400" u="sng" dirty="0"/>
              <a:t>NX-API Part 2</a:t>
            </a:r>
            <a:r>
              <a:rPr lang="en-US" sz="2400" dirty="0"/>
              <a:t>: Dive into the Nexus Object Model</a:t>
            </a:r>
          </a:p>
          <a:p>
            <a:r>
              <a:rPr lang="en-US" sz="2400" dirty="0">
                <a:hlinkClick r:id="rId8"/>
              </a:rPr>
              <a:t>ansible-network/cisco_nxos</a:t>
            </a:r>
            <a:r>
              <a:rPr lang="en-US" sz="2400" dirty="0"/>
              <a:t> - This role provides a set of platform dependent functions that are designed to work with NX-OS network devices. </a:t>
            </a:r>
          </a:p>
          <a:p>
            <a:r>
              <a:rPr lang="en-US" sz="2400" dirty="0">
                <a:hlinkClick r:id="rId9"/>
              </a:rPr>
              <a:t>terraform-provider-nxos</a:t>
            </a:r>
            <a:r>
              <a:rPr lang="en-US" sz="2400" dirty="0"/>
              <a:t> - Terraform Provider for NX-OS</a:t>
            </a:r>
          </a:p>
          <a:p>
            <a:r>
              <a:rPr lang="en-US" sz="2400" dirty="0">
                <a:hlinkClick r:id="rId10"/>
              </a:rPr>
              <a:t>nxos-netbox-sync</a:t>
            </a:r>
            <a:r>
              <a:rPr lang="en-US" sz="2400" dirty="0"/>
              <a:t> - Demonstration of how to keep your NX-OS switch configuration aligned with a Netbox Source of Truth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6472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342900"/>
            <a:ext cx="10131427" cy="925689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NX-OS overview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63FE3A3-1CE3-6891-3786-B6B87050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41" y="1662081"/>
            <a:ext cx="4849318" cy="484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15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63" y="4898037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Questions?</a:t>
            </a:r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6FB72C10-2E53-8B98-4644-358B5A4F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13" y="243472"/>
            <a:ext cx="4834328" cy="48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9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33" y="5126039"/>
            <a:ext cx="10131427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Thank you!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Lab will be next.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93C41B72-8E44-8180-0441-80ACD3E6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23" y="134912"/>
            <a:ext cx="4578246" cy="45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Cisco NX-OS Software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066800"/>
            <a:ext cx="11473841" cy="544001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Cisco NX-OS Software is an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extensible, open, and programmable</a:t>
            </a:r>
            <a:r>
              <a:rPr lang="en-US" sz="2800" dirty="0">
                <a:latin typeface="Cisco Sans" panose="020B0503020201020303" pitchFamily="34" charset="0"/>
              </a:rPr>
              <a:t> network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operating system</a:t>
            </a:r>
            <a:r>
              <a:rPr lang="en-US" sz="2800" dirty="0">
                <a:latin typeface="Cisco Sans" panose="020B0503020201020303" pitchFamily="34" charset="0"/>
              </a:rPr>
              <a:t>, the fulcrum of networking solutions for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next-gen</a:t>
            </a:r>
            <a:r>
              <a:rPr lang="en-US" sz="2800" dirty="0">
                <a:latin typeface="Cisco Sans" panose="020B0503020201020303" pitchFamily="34" charset="0"/>
              </a:rPr>
              <a:t>eration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data centers </a:t>
            </a:r>
            <a:r>
              <a:rPr lang="en-US" sz="2800" dirty="0">
                <a:latin typeface="Cisco Sans" panose="020B0503020201020303" pitchFamily="34" charset="0"/>
              </a:rPr>
              <a:t>and cloud networks. 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latin typeface="Cisco Sans" panose="020B0503020201020303" pitchFamily="34" charset="0"/>
              </a:rPr>
              <a:t>It is the industry’s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most deployed data center operating system</a:t>
            </a:r>
            <a:r>
              <a:rPr lang="en-US" sz="2800" dirty="0">
                <a:latin typeface="Cisco Sans" panose="020B0503020201020303" pitchFamily="34" charset="0"/>
              </a:rPr>
              <a:t>, based on a highly resilient,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Linux-based</a:t>
            </a:r>
            <a:r>
              <a:rPr lang="en-US" sz="2800" dirty="0">
                <a:latin typeface="Cisco Sans" panose="020B0503020201020303" pitchFamily="34" charset="0"/>
              </a:rPr>
              <a:t> software architecture, from its very foundation built to enable the most performance-demanding cloud environments.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isco Sans" panose="020B0503020201020303" pitchFamily="34" charset="0"/>
              </a:rPr>
              <a:t>Cisco NX-OS runs on Cisco Nexus data center and storage networking switches</a:t>
            </a:r>
            <a:r>
              <a:rPr lang="en-US" sz="2800" dirty="0">
                <a:latin typeface="Cisco Sans" panose="020B0503020201020303" pitchFamily="34" charset="0"/>
              </a:rPr>
              <a:t>.</a:t>
            </a:r>
          </a:p>
          <a:p>
            <a:endParaRPr lang="en-US" sz="2800" dirty="0">
              <a:solidFill>
                <a:schemeClr val="accent5"/>
              </a:solidFill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Industry-Leading Data Center Operating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E299B-D616-D7E3-D2E0-1E9E9D7DA471}"/>
              </a:ext>
            </a:extLst>
          </p:cNvPr>
          <p:cNvSpPr/>
          <p:nvPr/>
        </p:nvSpPr>
        <p:spPr>
          <a:xfrm>
            <a:off x="147426" y="1412034"/>
            <a:ext cx="5648256" cy="4612248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4E57E-370C-3B15-73C7-4A4FA281646C}"/>
              </a:ext>
            </a:extLst>
          </p:cNvPr>
          <p:cNvSpPr/>
          <p:nvPr/>
        </p:nvSpPr>
        <p:spPr>
          <a:xfrm>
            <a:off x="6496415" y="1412034"/>
            <a:ext cx="5548159" cy="4612248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030BD3-8969-C910-AA58-896E021CFE5E}"/>
              </a:ext>
            </a:extLst>
          </p:cNvPr>
          <p:cNvSpPr txBox="1">
            <a:spLocks/>
          </p:cNvSpPr>
          <p:nvPr/>
        </p:nvSpPr>
        <p:spPr bwMode="white">
          <a:xfrm>
            <a:off x="402268" y="1853726"/>
            <a:ext cx="5779635" cy="417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-   Scalability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44" indent="-285744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Highly availability</a:t>
            </a:r>
          </a:p>
          <a:p>
            <a:pPr marL="285744" indent="-285744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285744" indent="-285744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Gain end-to-end visibility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  Architectural flexibility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44" indent="-285744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Programmability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285744" indent="-285744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Simplifies NetOps with modeling agility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6595F-3413-E639-3BB1-6446C02011C5}"/>
              </a:ext>
            </a:extLst>
          </p:cNvPr>
          <p:cNvSpPr txBox="1"/>
          <p:nvPr/>
        </p:nvSpPr>
        <p:spPr>
          <a:xfrm>
            <a:off x="7125439" y="2379330"/>
            <a:ext cx="49191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   High-performance for AI/ML</a:t>
            </a:r>
          </a:p>
          <a:p>
            <a:pPr marL="285744" indent="-285744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   Closed-loop automation</a:t>
            </a:r>
          </a:p>
          <a:p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   Virtualization Support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  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4AE97-EF72-79F8-EC27-075B4C5C5B97}"/>
              </a:ext>
            </a:extLst>
          </p:cNvPr>
          <p:cNvSpPr txBox="1"/>
          <p:nvPr/>
        </p:nvSpPr>
        <p:spPr>
          <a:xfrm>
            <a:off x="3135153" y="638320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Fun fact: all of these can be used to describe Aaron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86" y="-489086"/>
            <a:ext cx="10823028" cy="1468800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NX-OS Interfaces and Protocols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E20B45C-5F13-4BFE-C7A0-CD888E75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46" y="1349115"/>
            <a:ext cx="4864308" cy="48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14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NX-OS Interfaces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68A50E4-EFEF-6E65-74DD-787582B8FE04}"/>
              </a:ext>
            </a:extLst>
          </p:cNvPr>
          <p:cNvSpPr txBox="1">
            <a:spLocks/>
          </p:cNvSpPr>
          <p:nvPr/>
        </p:nvSpPr>
        <p:spPr bwMode="white">
          <a:xfrm>
            <a:off x="4019094" y="1759592"/>
            <a:ext cx="2411162" cy="118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NX-CLI</a:t>
            </a:r>
          </a:p>
        </p:txBody>
      </p:sp>
      <p:pic>
        <p:nvPicPr>
          <p:cNvPr id="7" name="Graphic 6" descr="Cmd Terminal outline">
            <a:extLst>
              <a:ext uri="{FF2B5EF4-FFF2-40B4-BE49-F238E27FC236}">
                <a16:creationId xmlns:a16="http://schemas.microsoft.com/office/drawing/2014/main" id="{D1498F50-30AF-62CD-D4E1-B3D59663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385" y="1731220"/>
            <a:ext cx="1182744" cy="1182744"/>
          </a:xfrm>
          <a:prstGeom prst="rect">
            <a:avLst/>
          </a:prstGeom>
        </p:spPr>
      </p:pic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254D79E2-ACC6-801D-C9FE-54C2251B2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675" y="2817964"/>
            <a:ext cx="1182744" cy="1182744"/>
          </a:xfrm>
          <a:prstGeom prst="rect">
            <a:avLst/>
          </a:prstGeom>
        </p:spPr>
      </p:pic>
      <p:pic>
        <p:nvPicPr>
          <p:cNvPr id="9" name="Graphic 8" descr="Transfer outline">
            <a:extLst>
              <a:ext uri="{FF2B5EF4-FFF2-40B4-BE49-F238E27FC236}">
                <a16:creationId xmlns:a16="http://schemas.microsoft.com/office/drawing/2014/main" id="{38BEE090-D5CE-41B3-B430-6FB5A1A6E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7373" y="4166035"/>
            <a:ext cx="1049909" cy="1049909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92983BC-D900-E74C-A45D-3C2E07B14B8D}"/>
              </a:ext>
            </a:extLst>
          </p:cNvPr>
          <p:cNvSpPr txBox="1">
            <a:spLocks/>
          </p:cNvSpPr>
          <p:nvPr/>
        </p:nvSpPr>
        <p:spPr bwMode="white">
          <a:xfrm>
            <a:off x="3936782" y="4010829"/>
            <a:ext cx="2411162" cy="103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NXAPI-REST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41304A2-15D4-10A6-16CC-FE19B24BAF4C}"/>
              </a:ext>
            </a:extLst>
          </p:cNvPr>
          <p:cNvSpPr txBox="1">
            <a:spLocks/>
          </p:cNvSpPr>
          <p:nvPr/>
        </p:nvSpPr>
        <p:spPr bwMode="white">
          <a:xfrm>
            <a:off x="3936782" y="3035589"/>
            <a:ext cx="2411162" cy="103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NXAPI-CLI</a:t>
            </a:r>
          </a:p>
        </p:txBody>
      </p:sp>
    </p:spTree>
    <p:extLst>
      <p:ext uri="{BB962C8B-B14F-4D97-AF65-F5344CB8AC3E}">
        <p14:creationId xmlns:p14="http://schemas.microsoft.com/office/powerpoint/2010/main" val="328833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B546B9A-DFD2-D382-C639-5976D6A7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16" y="835969"/>
            <a:ext cx="11204728" cy="608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NX-CLI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(Nexus Command-Line Interface)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DF69BC0-5A2E-2EA7-D021-67F35754CA52}"/>
              </a:ext>
            </a:extLst>
          </p:cNvPr>
          <p:cNvSpPr txBox="1">
            <a:spLocks/>
          </p:cNvSpPr>
          <p:nvPr/>
        </p:nvSpPr>
        <p:spPr bwMode="white">
          <a:xfrm>
            <a:off x="1200150" y="2384468"/>
            <a:ext cx="10077450" cy="364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NX-CLI refers to the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command-line</a:t>
            </a:r>
            <a:r>
              <a:rPr lang="en-US" sz="3200" dirty="0">
                <a:solidFill>
                  <a:schemeClr val="tx1"/>
                </a:solidFill>
              </a:rPr>
              <a:t> interface on Cisco Nexus switches.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It is the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primary method network administrators</a:t>
            </a:r>
            <a:r>
              <a:rPr lang="en-US" sz="3200" dirty="0">
                <a:solidFill>
                  <a:schemeClr val="tx1"/>
                </a:solidFill>
              </a:rPr>
              <a:t> use to configure and manage Cisco Nexus devices interactively.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Commands are entered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manually</a:t>
            </a:r>
            <a:r>
              <a:rPr lang="en-US" sz="3200" dirty="0">
                <a:solidFill>
                  <a:schemeClr val="tx1"/>
                </a:solidFill>
              </a:rPr>
              <a:t> through a console or 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SSH</a:t>
            </a:r>
            <a:r>
              <a:rPr lang="en-US" sz="3200" dirty="0">
                <a:solidFill>
                  <a:schemeClr val="tx1"/>
                </a:solidFill>
              </a:rPr>
              <a:t> session.</a:t>
            </a:r>
          </a:p>
        </p:txBody>
      </p:sp>
      <p:pic>
        <p:nvPicPr>
          <p:cNvPr id="5" name="Graphic 4" descr="Cmd Terminal outline">
            <a:extLst>
              <a:ext uri="{FF2B5EF4-FFF2-40B4-BE49-F238E27FC236}">
                <a16:creationId xmlns:a16="http://schemas.microsoft.com/office/drawing/2014/main" id="{4BA9E372-94AE-E51A-4738-8F8661425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348" y="1582899"/>
            <a:ext cx="1087664" cy="8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08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TC2024-vFDW-Template" id="{8174D556-AAEA-0B4A-97ED-BD9C7A179EB6}" vid="{BEDCBDDA-80BF-2249-AB80-8B398E1C82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4826</TotalTime>
  <Words>1986</Words>
  <Application>Microsoft Macintosh PowerPoint</Application>
  <PresentationFormat>Widescreen</PresentationFormat>
  <Paragraphs>256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Calibri</vt:lpstr>
      <vt:lpstr>Calibri Light</vt:lpstr>
      <vt:lpstr>Cisco Sans</vt:lpstr>
      <vt:lpstr>CiscoSansTT Light</vt:lpstr>
      <vt:lpstr>Celestial</vt:lpstr>
      <vt:lpstr>Cisco NX-OS device level APIs</vt:lpstr>
      <vt:lpstr>Agenda</vt:lpstr>
      <vt:lpstr>Agenda</vt:lpstr>
      <vt:lpstr>NX-OS overview</vt:lpstr>
      <vt:lpstr> The Cisco NX-OS Software advantage</vt:lpstr>
      <vt:lpstr> Industry-Leading Data Center Operating System</vt:lpstr>
      <vt:lpstr>NX-OS Interfaces and Protocols</vt:lpstr>
      <vt:lpstr>NX-OS Interfaces</vt:lpstr>
      <vt:lpstr>NX-CLI (Nexus Command-Line Interface)</vt:lpstr>
      <vt:lpstr>NXAPI-CLI (Nexus API Command-Line Interface)</vt:lpstr>
      <vt:lpstr>NXAPI-REST (Nexus API Representational State Transfer)</vt:lpstr>
      <vt:lpstr>Summary of Interfaces and Protocols</vt:lpstr>
      <vt:lpstr>NX-OS Tools  to Enable Automation</vt:lpstr>
      <vt:lpstr>PowerPoint Presentation</vt:lpstr>
      <vt:lpstr>NX-OS Bash</vt:lpstr>
      <vt:lpstr>PowerPoint Presentation</vt:lpstr>
      <vt:lpstr>Guestshell</vt:lpstr>
      <vt:lpstr>NX-API Sandbox</vt:lpstr>
      <vt:lpstr>PowerPoint Presentation</vt:lpstr>
      <vt:lpstr>Advanced Features of NX-OS</vt:lpstr>
      <vt:lpstr>Virtual Device Contexts (VDCs)</vt:lpstr>
      <vt:lpstr>VXLAN and EVPN</vt:lpstr>
      <vt:lpstr>FCoE (Fibre Channel over Ethernet)</vt:lpstr>
      <vt:lpstr>Security Features in NX-OS</vt:lpstr>
      <vt:lpstr> Role-Based Access Control (RBAC)</vt:lpstr>
      <vt:lpstr> Control Plane Policing (CoPP)</vt:lpstr>
      <vt:lpstr>Cisco TrustSec</vt:lpstr>
      <vt:lpstr>High Availability and Resilience</vt:lpstr>
      <vt:lpstr>In-Service Software Upgrade (ISSU)</vt:lpstr>
      <vt:lpstr>VSS and vPC</vt:lpstr>
      <vt:lpstr>Monitoring and Troubleshooting</vt:lpstr>
      <vt:lpstr> Monitoring Tools in NX-OS</vt:lpstr>
      <vt:lpstr> Embedded Event Manager (EEM)</vt:lpstr>
      <vt:lpstr> Advanced Diagnostics and Troubleshooting</vt:lpstr>
      <vt:lpstr>Integration  and  Interoperability</vt:lpstr>
      <vt:lpstr> NX-OS in Multi-Vendor Environments</vt:lpstr>
      <vt:lpstr> OpenStack and Cisco ACI Integration</vt:lpstr>
      <vt:lpstr>Additional Resources for NX-OS</vt:lpstr>
      <vt:lpstr>PowerPoint Presentation</vt:lpstr>
      <vt:lpstr>Questions?</vt:lpstr>
      <vt:lpstr>Thank you!  The Lab will be next.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Stevenson (alexstev)</dc:creator>
  <cp:lastModifiedBy>Alexander Stevenson (alexstev)</cp:lastModifiedBy>
  <cp:revision>285</cp:revision>
  <dcterms:created xsi:type="dcterms:W3CDTF">2024-05-14T13:09:48Z</dcterms:created>
  <dcterms:modified xsi:type="dcterms:W3CDTF">2024-06-12T13:43:30Z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89e4fd-a2fa-47bf-9b21-17f706ee2968_Enabled">
    <vt:lpwstr>true</vt:lpwstr>
  </property>
  <property fmtid="{D5CDD505-2E9C-101B-9397-08002B2CF9AE}" pid="3" name="MSIP_Label_a189e4fd-a2fa-47bf-9b21-17f706ee2968_SetDate">
    <vt:lpwstr>2024-06-11T14:13:44Z</vt:lpwstr>
  </property>
  <property fmtid="{D5CDD505-2E9C-101B-9397-08002B2CF9AE}" pid="4" name="MSIP_Label_a189e4fd-a2fa-47bf-9b21-17f706ee2968_Method">
    <vt:lpwstr>Privileged</vt:lpwstr>
  </property>
  <property fmtid="{D5CDD505-2E9C-101B-9397-08002B2CF9AE}" pid="5" name="MSIP_Label_a189e4fd-a2fa-47bf-9b21-17f706ee2968_Name">
    <vt:lpwstr>Cisco Public Label</vt:lpwstr>
  </property>
  <property fmtid="{D5CDD505-2E9C-101B-9397-08002B2CF9AE}" pid="6" name="MSIP_Label_a189e4fd-a2fa-47bf-9b21-17f706ee2968_SiteId">
    <vt:lpwstr>5ae1af62-9505-4097-a69a-c1553ef7840e</vt:lpwstr>
  </property>
  <property fmtid="{D5CDD505-2E9C-101B-9397-08002B2CF9AE}" pid="7" name="MSIP_Label_a189e4fd-a2fa-47bf-9b21-17f706ee2968_ActionId">
    <vt:lpwstr>54efafc8-0587-4663-aa6f-3cc094c9c42e</vt:lpwstr>
  </property>
  <property fmtid="{D5CDD505-2E9C-101B-9397-08002B2CF9AE}" pid="8" name="MSIP_Label_a189e4fd-a2fa-47bf-9b21-17f706ee2968_ContentBits">
    <vt:lpwstr>2</vt:lpwstr>
  </property>
  <property fmtid="{D5CDD505-2E9C-101B-9397-08002B2CF9AE}" pid="9" name="ClassificationContentMarkingFooterLocations">
    <vt:lpwstr>Celestial:9</vt:lpwstr>
  </property>
  <property fmtid="{D5CDD505-2E9C-101B-9397-08002B2CF9AE}" pid="10" name="ClassificationContentMarkingFooterText">
    <vt:lpwstr>-</vt:lpwstr>
  </property>
</Properties>
</file>